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Good Morning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Landshut, Germany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This is joint work with Mr.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Today I will present Selena: a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First of all we will start with the 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do we need a EMS?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b974126e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b974126e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Hooking up AWS Lambda, Amazons serverless compute platform,  to the SQS queues leads to a </a:t>
            </a:r>
            <a:r>
              <a:rPr lang="de"/>
              <a:t>graceful</a:t>
            </a:r>
            <a:r>
              <a:rPr lang="de"/>
              <a:t> scaling without over-provisioning or bottlenecking.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Since we have designed our own union data types using Thrift, a single Lambda function can be used to persist all data packages.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This functions is implemented with around 50 lines of python code, what makes it easily maintainable for everyone.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function stores the data  in DynamoDB -&gt;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b974126e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b974126e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Selena is using two different storage </a:t>
            </a:r>
            <a:r>
              <a:rPr lang="de"/>
              <a:t>technologies</a:t>
            </a:r>
            <a:r>
              <a:rPr lang="de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DynamoDB for the hot ingress data and s3 for the cold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S3 provides extremely cost-effective persistent storage.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On the other hand,</a:t>
            </a:r>
            <a:r>
              <a:rPr lang="de">
                <a:solidFill>
                  <a:schemeClr val="dk2"/>
                </a:solidFill>
              </a:rPr>
              <a:t> </a:t>
            </a:r>
            <a:r>
              <a:rPr lang="de"/>
              <a:t>we have chosen AWS DynamoDB as it is both highly scalable and provides fast and efficient access for real-time monitoring and data analysis, which is crucial for providing  low latency data visualization and analysis.-&gt;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a4d7e0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ba4d7e0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Visualization and analysis is the goal of the Selena frontend.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portability and since even non-IT people are generally familiar with a web browser, the UI is implemented as a web application.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web application is currently running on an EC2 instance and communicates with the Selena backend through the AWS API Gateway.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 Microservice approach allow us to modularize the addition of additional energy sources as well as sites under management.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frontend is currently the only non-serverless component. -&gt;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5a4e3168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5a4e316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implementation is based on React and Highcharts as the main Javascript and charting libraries.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image shows an unrestricted view available for the superuser, the only role currently implemented.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But our design provides for different user roles, with different permissions and default views into the data to respect privacy and regulatory restrictions.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are also interested in estimating the cost of operating Selena&gt;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ba4d7e0b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ba4d7e0b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Therefore we made an estimate that is based on these assumptions: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Each sensor produce data in second intervalles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data package size is 60 measurement points before it will be send to SNS.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Running 24/7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our university environment, we expect about 200 devices once the system is wholly deployed, resulting in operational costs of less than 25$ per month.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Rapping </a:t>
            </a:r>
            <a:r>
              <a:rPr lang="de"/>
              <a:t>everything</a:t>
            </a:r>
            <a:r>
              <a:rPr lang="de"/>
              <a:t> up -&gt;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bd461238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bd461238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have presented Selena, an implementation of an EMS that is build on AWS Lambda serverless platform.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have shown how the serverless paradigm facilitates a solution that scales naturally with the number of sites as well as the number of connected sensors.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system already supports a variety of energy and resource types and the operational costs are low and scale well up and down with the number of measurement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As we have just begun with the development of selena, we are planning further features in the future.-&gt;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be568a67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be568a6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Beside adding more instrumented sides, we want to explore how well Selena’s serverless architecture supports more complicated data analysis.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instance we are currently implementing anomaly detection with ARIMA.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also want to replace the front-end with a serverless framework like zappa.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bd461238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bd46123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ba4d7e0b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ba4d7e0b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a4d7e0b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a4d7e0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Reducing Co2 emission to prevent irreversible climate changes has become a major challenge faced by humanity today.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developed countries, about ⅓ of carbon emissions are due to buildings.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Intelligent management of energy consumption and production by building as well as prediction of renewable energy production is an important part of this solution.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Also in some countries like Germany  EMS are quickly becoming mandatory.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Building a EMS system needs three important features. -&gt;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bd461238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bd461238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Extensibility. It must be easily possible to use the system in heterogeneous environments with different hard or software than we currently 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Scalability. For such system to be usable across a wide variety of environments, from single family homes, to whole cities or regions it must scale gracefully with the number of instrumentation points.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Maintainability. Since we want Selena to be usable in a variety of environments that differ both in their scale as well as the kinds of instrumentation that they employ, the codebase needs to easily maintainable.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Combining all these features we came up with the architecture for Selena -&gt;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974126e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974126e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separated Selena into two parts.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cloud computing part which  is hosted in AWS and the physical sites where energy- and resource-related data is produced, we call them properties.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Inside of AWS we grouped our process pipeline into four </a:t>
            </a:r>
            <a:r>
              <a:rPr lang="de"/>
              <a:t>independent</a:t>
            </a:r>
            <a:r>
              <a:rPr lang="de"/>
              <a:t> stages.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xxx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Before diving deeper into the aws backend </a:t>
            </a:r>
            <a:r>
              <a:rPr lang="de">
                <a:solidFill>
                  <a:schemeClr val="dk2"/>
                </a:solidFill>
              </a:rPr>
              <a:t>lets have look where Selena is already deployed.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/>
              <a:t>Speaking about sites and environments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974126e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974126e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Our Selena EMS consists of three logical sites that are either part of the UAS Landshut or are affiliated project partners.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Starting with the UAS Landshut here, the Technology Center for logistic in Dingolfing here and the Technology Center Energy in Ruhstorf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Since not all sites produce the same types of data, each site needs a specific software package tailored to its sensors.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Currently we support theses resource types.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To make this feasible, we have taken care of create easily extensible data types to represent measurement data. -&gt;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974126e0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974126e0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To make our data representation extensible and portable we are using the Thrift IDL.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are using three different Thrift types when transmitting data from the property to the selena backend.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/>
              <a:t>Data Package, Data and Point, which are build upon each other.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Point is the simplest type and represents a single measurement and contains a double value and a unit, represented as an enum.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Data is the main type representing energy related measurements, shown here.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It contains a version number of the data type definition to allow for a graceful evolution of data types.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It also contains the site-unique device ID of the measurements device.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xxx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Updating for instance a resource type is easily possible without concurrently requiring an update of all measurement codes at the same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Due to the fact that we use enum types for the unit and resource, thrift allows us to be backwards </a:t>
            </a:r>
            <a:r>
              <a:rPr lang="de"/>
              <a:t>compatible</a:t>
            </a:r>
            <a:r>
              <a:rPr lang="de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Data package is a simple boxing type, that contains a list of Data elements, and is used to provide batches of single measurements points, to reduce network traffic and transmission cost.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are using the TJSON serializer which serializes the object into a JSON representation.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Talking about transmission how does the ingress pipeline for selena look like? -&gt;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b974126e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b974126e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At each property, data produced can be sent to Selena using one of two interfaces.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preferred one is “Stream Data” via. the Selena REST API.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simplest one is a data push through a CSV or Excel file.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file is put into a pre-configured bucket in S3.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 AWS Lambda function is set up to watch over that bucket and process new files in that bucket.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To avoid replicating any processing functionality the output is published to the SNS endpoint.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From there the data is processed as if the property were sending the data directly to the endpoint.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stream data input path is pushing data to the Selena queue set up to ingest all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easier maintainability, and also to allow for a trade-off between the freshness of data in Selena and data transmission cost, sensors do not send their data directly to Selena.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Instead, we use concentrator nodes, currently RasPI that collect the data generated at a property.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This is where our thirft data package struct is used.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instance -&gt;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bd461238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bd461238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This is how the hardware setup for the acquisition of water data look like at the UAS Landshut.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left image shows the laboratory test setup, while the right images shows the system in production.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There is the ResPi as the concentrator, receiving real time data from the siemens controller.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send the datagrams every minute to the AWS endpoint. -&gt;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b974126e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b974126e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Selena endpoint is implemented using AWS SNS, a highly scalable publish-subscribe system.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Resource types are used as publish topic and for each type an AWS SQS is set up as subscriber to that topic.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SQS queues are durable, which ensures that the Queueing stage is independent.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/>
              <a:t>Currently we have configured one SQS queue for each resource type.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do this both for performance reason but mostly for ease of configuration and maintainability.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Only those queues need to be configured that correspond to energy types that are relevant for the organization.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For each SQS queue a function is set up to process the incoming data. -&gt;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rlie_Bsp1">
  <p:cSld name="Titelforlie_Bsp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>
            <p:ph idx="2" type="pic"/>
          </p:nvPr>
        </p:nvSpPr>
        <p:spPr>
          <a:xfrm>
            <a:off x="0" y="1039500"/>
            <a:ext cx="9144000" cy="4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/>
          <p:nvPr/>
        </p:nvSpPr>
        <p:spPr>
          <a:xfrm>
            <a:off x="-1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>
            <a:off x="-3835400" y="-400050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>
  <p:cSld name="Zwei Inhalt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4716016" y="1215000"/>
            <a:ext cx="41724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0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1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94" name="Google Shape;94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pitelseite">
  <p:cSld name="Kapitelseit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6259" y="3705876"/>
            <a:ext cx="9186900" cy="143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>
            <p:ph idx="2" type="pic"/>
          </p:nvPr>
        </p:nvSpPr>
        <p:spPr>
          <a:xfrm>
            <a:off x="0" y="0"/>
            <a:ext cx="9144000" cy="3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51520" y="3921900"/>
            <a:ext cx="84969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B8B8B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B8B8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B8B8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1">
  <p:cSld name="Inhalt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1520" y="1221600"/>
            <a:ext cx="47526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/>
          <p:nvPr>
            <p:ph idx="2" type="pic"/>
          </p:nvPr>
        </p:nvSpPr>
        <p:spPr>
          <a:xfrm>
            <a:off x="5292080" y="1221600"/>
            <a:ext cx="36003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/>
          <p:nvPr>
            <p:ph idx="3" type="pic"/>
          </p:nvPr>
        </p:nvSpPr>
        <p:spPr>
          <a:xfrm>
            <a:off x="5292080" y="3003798"/>
            <a:ext cx="36003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-1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2">
  <p:cSld name="Inhalt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51520" y="1221599"/>
            <a:ext cx="86409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6156176" y="3435846"/>
            <a:ext cx="27363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/>
          <p:nvPr>
            <p:ph idx="3" type="pic"/>
          </p:nvPr>
        </p:nvSpPr>
        <p:spPr>
          <a:xfrm>
            <a:off x="251520" y="3435846"/>
            <a:ext cx="27363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/>
          <p:nvPr>
            <p:ph idx="4" type="pic"/>
          </p:nvPr>
        </p:nvSpPr>
        <p:spPr>
          <a:xfrm>
            <a:off x="3203848" y="3435846"/>
            <a:ext cx="27363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-1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3">
  <p:cSld name="Inhalt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139952" y="1221601"/>
            <a:ext cx="47526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/>
          <p:nvPr>
            <p:ph idx="2" type="pic"/>
          </p:nvPr>
        </p:nvSpPr>
        <p:spPr>
          <a:xfrm>
            <a:off x="251520" y="1221600"/>
            <a:ext cx="37785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0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dfolie">
  <p:cSld name="1_Endfoli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-63063" y="3597864"/>
            <a:ext cx="9315600" cy="1545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0" y="1039866"/>
            <a:ext cx="91440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5017657" y="3813888"/>
            <a:ext cx="378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Tel. 	+49 (0)871 – 506 0</a:t>
            </a:r>
            <a:b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Fax 	+49 (0)871 – 506 506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info@haw-landshut.de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www.haw-landshut.de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-1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454470" y="3813887"/>
            <a:ext cx="4320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Hochschule Landshut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 Lurzenhof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84036 Landshut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folie">
  <p:cSld name="Endfoli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-63063" y="3597864"/>
            <a:ext cx="9315600" cy="1545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0" y="1039866"/>
            <a:ext cx="91440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/>
          <p:nvPr/>
        </p:nvSpPr>
        <p:spPr>
          <a:xfrm>
            <a:off x="5017657" y="3813888"/>
            <a:ext cx="3780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Tel. 	+49 (0)871 – 506 0</a:t>
            </a:r>
            <a:b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Fax 	+49 (0)871 – 506 506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info@haw-landshut.de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www.haw-landshut.de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-1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454470" y="3813887"/>
            <a:ext cx="43206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Hochschule Landshut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 Lurzenhof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d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84036 Landshut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el und Inhalt">
  <p:cSld name="3_Titel und Inhal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idx="1" type="body"/>
          </p:nvPr>
        </p:nvSpPr>
        <p:spPr>
          <a:xfrm>
            <a:off x="251520" y="1215000"/>
            <a:ext cx="86409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BE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BE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BE00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BE00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/>
          <p:nvPr/>
        </p:nvSpPr>
        <p:spPr>
          <a:xfrm>
            <a:off x="0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el und Inhalt">
  <p:cSld name="4_Titel und Inhal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51520" y="1215000"/>
            <a:ext cx="8640900" cy="3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BE00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rgbClr val="BE00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rgbClr val="BE00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BE00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00" y="195485"/>
            <a:ext cx="509045" cy="52049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/>
          <p:nvPr/>
        </p:nvSpPr>
        <p:spPr>
          <a:xfrm>
            <a:off x="0" y="1005576"/>
            <a:ext cx="9144000" cy="342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-6260" y="4806534"/>
            <a:ext cx="9187200" cy="357600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043608" y="4894008"/>
            <a:ext cx="4752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251520" y="4894008"/>
            <a:ext cx="792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 txBox="1"/>
          <p:nvPr/>
        </p:nvSpPr>
        <p:spPr>
          <a:xfrm>
            <a:off x="8460432" y="4894008"/>
            <a:ext cx="7200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251520" y="3921900"/>
            <a:ext cx="84969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Formatvorlage des Untertitelmasters durch klicken bearbeiten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Selena: a Serverless Energy Management System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Florian Huber	Nikolai Koerber	Markus Mock</a:t>
            </a:r>
            <a:endParaRPr sz="12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3975"/>
            <a:ext cx="9144000" cy="40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Processing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Core component</a:t>
            </a:r>
            <a:endParaRPr b="1"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Single lambda function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i="1" lang="de" sz="2000"/>
              <a:t>“Persist Data”  </a:t>
            </a:r>
            <a:r>
              <a:rPr b="1" lang="de" sz="2000"/>
              <a:t>function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Code is only 50 lines</a:t>
            </a:r>
            <a:endParaRPr b="1"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175" y="1678598"/>
            <a:ext cx="4410599" cy="17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/>
        </p:nvSpPr>
        <p:spPr>
          <a:xfrm>
            <a:off x="4526600" y="3516400"/>
            <a:ext cx="43803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SQS queues which trigger Lambda functions that process and store the data.</a:t>
            </a:r>
            <a:endParaRPr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Store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DynamoDB as main storage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Fast access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Stream data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Efficient storing in S3</a:t>
            </a:r>
            <a:endParaRPr b="1" sz="2000"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9325" y="1678598"/>
            <a:ext cx="4410599" cy="17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4518875" y="3608925"/>
            <a:ext cx="43878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AWS DynamoDB as hot data storage and s3 for the cold data.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Visualization</a:t>
            </a:r>
            <a:endParaRPr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252000" y="1215000"/>
            <a:ext cx="46731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AWS API Gateway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Microservice </a:t>
            </a:r>
            <a:r>
              <a:rPr b="1" lang="de" sz="2000"/>
              <a:t>approach</a:t>
            </a:r>
            <a:r>
              <a:rPr b="1" lang="de" sz="2000"/>
              <a:t> 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Graphical UI runs on EC2</a:t>
            </a:r>
            <a:endParaRPr b="1" sz="2000"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200" y="1633900"/>
            <a:ext cx="4217400" cy="26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4796475" y="4441775"/>
            <a:ext cx="42336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Selena front-to-backend communication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Frontend</a:t>
            </a:r>
            <a:endParaRPr/>
          </a:p>
        </p:txBody>
      </p:sp>
      <p:pic>
        <p:nvPicPr>
          <p:cNvPr id="198" name="Google Shape;1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499" y="1873850"/>
            <a:ext cx="5086875" cy="20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Implementation based on: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React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Highcharts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Different user roles</a:t>
            </a:r>
            <a:endParaRPr b="1" sz="2000"/>
          </a:p>
        </p:txBody>
      </p:sp>
      <p:sp>
        <p:nvSpPr>
          <p:cNvPr id="200" name="Google Shape;200;p27"/>
          <p:cNvSpPr txBox="1"/>
          <p:nvPr/>
        </p:nvSpPr>
        <p:spPr>
          <a:xfrm>
            <a:off x="3724600" y="4102450"/>
            <a:ext cx="51669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Selena frontend dashboard. Visualization of a specific resource type and site.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Estimated Costs</a:t>
            </a:r>
            <a:endParaRPr/>
          </a:p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For the Ingress: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60 data point/minute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Running 24/7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200 Device less than $25 per month</a:t>
            </a:r>
            <a:endParaRPr b="1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Severless architecture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Scales naturally 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Operational costs are low</a:t>
            </a:r>
            <a:endParaRPr b="1" sz="2000"/>
          </a:p>
        </p:txBody>
      </p:sp>
      <p:sp>
        <p:nvSpPr>
          <p:cNvPr id="212" name="Google Shape;212;p29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Front-end based on Zappa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Implement data analysis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Real-time alerting system</a:t>
            </a:r>
            <a:endParaRPr b="1" sz="2000"/>
          </a:p>
        </p:txBody>
      </p:sp>
      <p:sp>
        <p:nvSpPr>
          <p:cNvPr id="218" name="Google Shape;218;p30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Future work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252000" y="1215000"/>
            <a:ext cx="84345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"/>
              <a:t>My special thanks go to Mr. Nikolai Koerber and Prof., PhD Markus Mock from the University of Applied Sciences Landshut.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de"/>
              <a:t>Furthermore, we thank the Federal Ministry of Economics and Technology of Germany for supporting the research.</a:t>
            </a:r>
            <a:endParaRPr/>
          </a:p>
        </p:txBody>
      </p:sp>
      <p:sp>
        <p:nvSpPr>
          <p:cNvPr id="224" name="Google Shape;224;p31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Acknowledgments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Thank You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0350"/>
            <a:ext cx="9144000" cy="37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251520" y="1215000"/>
            <a:ext cx="86400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Reduction of CO2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One third due to buildings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Energy management system(EMS) quickly become mandatory</a:t>
            </a:r>
            <a:endParaRPr b="1" sz="2000"/>
          </a:p>
        </p:txBody>
      </p:sp>
      <p:sp>
        <p:nvSpPr>
          <p:cNvPr id="115" name="Google Shape;115;p16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Motivation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251520" y="1215000"/>
            <a:ext cx="86400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Extensibility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Scalability</a:t>
            </a:r>
            <a:endParaRPr b="1"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Maintainability</a:t>
            </a:r>
            <a:endParaRPr b="1" sz="2000"/>
          </a:p>
        </p:txBody>
      </p:sp>
      <p:sp>
        <p:nvSpPr>
          <p:cNvPr id="121" name="Google Shape;121;p17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Motivation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3000"/>
              <a:t>Key Components:</a:t>
            </a:r>
            <a:endParaRPr sz="300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150" y="1470125"/>
            <a:ext cx="5400000" cy="216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Property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P</a:t>
            </a:r>
            <a:r>
              <a:rPr lang="de" sz="2000"/>
              <a:t>hysical site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Data-producer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AWS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Queue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Process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Store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de" sz="2000"/>
              <a:t>Analyze</a:t>
            </a:r>
            <a:endParaRPr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3545150" y="3720750"/>
            <a:ext cx="54000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Selena architecture overview.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Property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975" y="1215000"/>
            <a:ext cx="4719950" cy="31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Resource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Electricity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Water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Weather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PV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Heat</a:t>
            </a:r>
            <a:endParaRPr b="1" sz="2000"/>
          </a:p>
          <a:p>
            <a:pPr indent="0" lvl="0" marL="9144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sp>
        <p:nvSpPr>
          <p:cNvPr id="137" name="Google Shape;137;p19"/>
          <p:cNvSpPr txBox="1"/>
          <p:nvPr/>
        </p:nvSpPr>
        <p:spPr>
          <a:xfrm>
            <a:off x="4260550" y="4287350"/>
            <a:ext cx="4696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Overview of sites whose energy-related data is currently managed in Selena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Data Representation</a:t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Representation as JSON</a:t>
            </a:r>
            <a:endParaRPr b="1"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Thrift IDL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DataPaket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Data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Point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Extensible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Portable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900" y="1698698"/>
            <a:ext cx="2901050" cy="24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5436525" y="4164150"/>
            <a:ext cx="29775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Thrift Data struct implementation.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Ingress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Stream Data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C</a:t>
            </a:r>
            <a:r>
              <a:rPr b="1" lang="de" sz="2000"/>
              <a:t>oncentrator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Raspberry Pi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File Data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CSV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Excel</a:t>
            </a:r>
            <a:endParaRPr b="1" sz="2000"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000" y="1728000"/>
            <a:ext cx="5400003" cy="2159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3" name="Google Shape;153;p21"/>
          <p:cNvSpPr txBox="1"/>
          <p:nvPr/>
        </p:nvSpPr>
        <p:spPr>
          <a:xfrm>
            <a:off x="3408425" y="3921250"/>
            <a:ext cx="55599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Selena architecture overview. Data produced at properties enter the system either via S3 bucket or through Selena’s SNS endpoint.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UAS Landshut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575" y="1264450"/>
            <a:ext cx="7055923" cy="294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1125875" y="4275975"/>
            <a:ext cx="70713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Hardware setup for the acquisition of water data at the UAS Landshut.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ctrTitle"/>
          </p:nvPr>
        </p:nvSpPr>
        <p:spPr>
          <a:xfrm>
            <a:off x="251521" y="195486"/>
            <a:ext cx="7632900" cy="5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Queue</a:t>
            </a:r>
            <a:endParaRPr/>
          </a:p>
        </p:txBody>
      </p:sp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252000" y="1215000"/>
            <a:ext cx="4176600" cy="34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Simple Notification Service (SNS)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Simple Queue Service    (SQS)</a:t>
            </a:r>
            <a:endParaRPr b="1" sz="2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Single entrance point</a:t>
            </a:r>
            <a:endParaRPr b="1" sz="2000"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Char char="▪"/>
            </a:pPr>
            <a:r>
              <a:rPr b="1" lang="de" sz="2000"/>
              <a:t>Resource as Topic</a:t>
            </a:r>
            <a:endParaRPr b="1" sz="2000"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784" y="1677400"/>
            <a:ext cx="5333217" cy="21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3886550" y="3871125"/>
            <a:ext cx="5181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/>
              <a:t>SQS queues that are specific to the energy type, consume the data from the SNS queue.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ster-0926[2]">
  <a:themeElements>
    <a:clrScheme name="Benutzerdefiniert 1">
      <a:dk1>
        <a:srgbClr val="272727"/>
      </a:dk1>
      <a:lt1>
        <a:srgbClr val="FFFFFF"/>
      </a:lt1>
      <a:dk2>
        <a:srgbClr val="000000"/>
      </a:dk2>
      <a:lt2>
        <a:srgbClr val="626262"/>
      </a:lt2>
      <a:accent1>
        <a:srgbClr val="78B400"/>
      </a:accent1>
      <a:accent2>
        <a:srgbClr val="4196B4"/>
      </a:accent2>
      <a:accent3>
        <a:srgbClr val="4B9664"/>
      </a:accent3>
      <a:accent4>
        <a:srgbClr val="FFB400"/>
      </a:accent4>
      <a:accent5>
        <a:srgbClr val="325596"/>
      </a:accent5>
      <a:accent6>
        <a:srgbClr val="5F4678"/>
      </a:accent6>
      <a:hlink>
        <a:srgbClr val="2700CE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